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yTr7PbNfdKarJ4y+8P+83q73b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10D17D-F105-4636-9B7D-7AA35F42BDF9}">
  <a:tblStyle styleId="{CF10D17D-F105-4636-9B7D-7AA35F42BD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62c720b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62c720b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2c720b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62c720b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a14781ce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a14781c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09608" y="14465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कोविड ट्रेनिंग 3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400"/>
              <a:t>सामुदायिक कोविड केयर केंद्र</a:t>
            </a:r>
            <a:endParaRPr sz="140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25" y="170400"/>
            <a:ext cx="1766473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प्रोनिंग</a:t>
            </a: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017724"/>
            <a:ext cx="6537703" cy="3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7193" y="72975"/>
            <a:ext cx="889807" cy="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तापमान</a:t>
            </a:r>
            <a:r>
              <a:rPr lang="en"/>
              <a:t> </a:t>
            </a:r>
            <a:r>
              <a:rPr lang="en"/>
              <a:t>निगरानी </a:t>
            </a:r>
            <a:endParaRPr/>
          </a:p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311700" y="1017725"/>
            <a:ext cx="68193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6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43"/>
              <a:t>हर 6 घंटे में तापमान की जाँच की जानी चाहिए और फोन पर वालंटियर/ASHA को सूचित किया जाना चाहिए</a:t>
            </a:r>
            <a:endParaRPr sz="1843"/>
          </a:p>
          <a:p>
            <a:pPr indent="-34926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43"/>
              <a:t>अगर बुखार लगातार बना रहे तो हर छह से आठ घंटे में पैरासिटामोल की खुराक 1 ग्राम दी जा सकती है</a:t>
            </a:r>
            <a:endParaRPr sz="1843"/>
          </a:p>
          <a:p>
            <a:pPr indent="-34926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43"/>
              <a:t>यदि तापमान 100 से ऊपर है, तो तुरंत डॉक्टर से संपर्क करें </a:t>
            </a:r>
            <a:endParaRPr sz="1843"/>
          </a:p>
          <a:p>
            <a:pPr indent="-34926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43"/>
              <a:t>दिए गए टेम्पलेट में प्रत्येक रोगी द्वारा तापमान और ऑक्सीजन का रिकॉर्ड करना है</a:t>
            </a:r>
            <a:endParaRPr sz="1843"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2798" y="1170125"/>
            <a:ext cx="1918802" cy="191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निगरानी चार्ट</a:t>
            </a:r>
            <a:endParaRPr/>
          </a:p>
        </p:txBody>
      </p:sp>
      <p:graphicFrame>
        <p:nvGraphicFramePr>
          <p:cNvPr id="177" name="Google Shape;177;p13"/>
          <p:cNvGraphicFramePr/>
          <p:nvPr/>
        </p:nvGraphicFramePr>
        <p:xfrm>
          <a:off x="676750" y="13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{CF10D17D-F105-4636-9B7D-7AA35F42BDF9}</a:tableStyleId>
              </a:tblPr>
              <a:tblGrid>
                <a:gridCol w="1609725"/>
                <a:gridCol w="1143000"/>
                <a:gridCol w="1781175"/>
                <a:gridCol w="1552575"/>
              </a:tblGrid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रोगी का नाम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उम्र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लिंग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रिश्तेदार का नाम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रिश्तेदार का फ़ोन नंबर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दिनांक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समय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तापमान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ऑक्सीजन परिपूर्णता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गंभीर लक्षण</a:t>
            </a:r>
            <a:endParaRPr/>
          </a:p>
        </p:txBody>
      </p:sp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442210" y="1333374"/>
            <a:ext cx="7569181" cy="3394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614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8"/>
              <a:buChar char="●"/>
            </a:pPr>
            <a:r>
              <a:rPr b="1" lang="en" sz="1608"/>
              <a:t>गंभीर संकेत या लक्षण विकसित होने पर तत्काल चिकित्सा देनी चाहिए। वो हैं</a:t>
            </a:r>
            <a:endParaRPr b="1" sz="1608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लगातार बुखार&gt; 7 दिन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डिस्पेनिया (सांस की तकलीफ)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ऑक्सीजन परिपूर्णता &lt;94%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पल्स रेट&gt; 120 / मिनट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बीपी &lt;90 मिमी एचजी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मूत्र उत्पादन में गिरावट</a:t>
            </a:r>
            <a:endParaRPr sz="1608"/>
          </a:p>
          <a:p>
            <a:pPr indent="-33070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Char char="○"/>
            </a:pPr>
            <a:r>
              <a:rPr lang="en" sz="1608"/>
              <a:t>जागरूकता में परिवर्तन</a:t>
            </a:r>
            <a:endParaRPr sz="1608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8"/>
          </a:p>
          <a:p>
            <a:pPr indent="-35614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8"/>
              <a:buChar char="●"/>
            </a:pPr>
            <a:r>
              <a:rPr b="1" lang="en" sz="1608"/>
              <a:t>उच्च केंद्र में ट्रांसफर - जिला अस्पताल को मुख्यता देनी चाहिए</a:t>
            </a:r>
            <a:endParaRPr b="1" sz="1608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5" name="Google Shape;1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0238" y="1856238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62c720bcd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ब्रेकआउट रूम 2</a:t>
            </a:r>
            <a:endParaRPr/>
          </a:p>
        </p:txBody>
      </p:sp>
      <p:sp>
        <p:nvSpPr>
          <p:cNvPr id="192" name="Google Shape;192;gd62c720bcd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किसे अलगाव करने की आवश्यकता है और क्यों?</a:t>
            </a:r>
            <a:endParaRPr sz="2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क्या आपके समुदाय में एक अलगाव केंद्र स्थापित करना संभव है?</a:t>
            </a:r>
            <a:endParaRPr sz="2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यदि आप स्थापित करना चाहते हैं, तो आपको किस तरह के सहयोग की आवश्यकता होगी?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देखभाल करने वालो के लिए प्रोटोकॉल</a:t>
            </a:r>
            <a:r>
              <a:rPr lang="en"/>
              <a:t> </a:t>
            </a:r>
            <a:endParaRPr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377702" y="1219625"/>
            <a:ext cx="61497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हर रोगी के लिए डॉक्टर के साथ दैनिक जांच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हर समय डबल मास्किंग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सुरक्षात्मक गाउन और दस्ताने पहनने है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हाथ की स्वच्छता का हर समय पालन करना है 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आंखों, नाक या मुंह को छूने से बचें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रोगी के शरीर के तरल पदार्थों के सीधे संपर्क से बचें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सुनिश्चित करें कि रोगी निर्धारित/प्रेसक्राइब्ड ट्रीटमेंट का पालन करता है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जब भी आवश्यकता हो, टेली काउंसलिंग के माध्यम से परामर्श सेवाएँ सुनिश्चित करें</a:t>
            </a:r>
            <a:endParaRPr sz="2200"/>
          </a:p>
          <a:p>
            <a:pPr indent="-3159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लक्षणों का स्वयं मॉनिटर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बायोमेडिकल वेस्ट मैनेजमेंट</a:t>
            </a:r>
            <a:endParaRPr/>
          </a:p>
        </p:txBody>
      </p:sp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311698" y="1135566"/>
            <a:ext cx="65010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/>
              <a:t>सभी वेस्ट जैसे मास्क, दस्ताने, आदि को बंद बिन में डाल दिया जाना चाहिए और निकटतम अस्पताल या पीएचसी पर पहुंचा देना चाहिए</a:t>
            </a:r>
            <a:endParaRPr sz="16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/>
              <a:t>डिस्पोज करने से पहले 1% हाइपोक्लोराइट घोल / सैनिटाइजर / ब्लीचिंग घोल में वेस्ट को साफ़ करना है</a:t>
            </a:r>
            <a:endParaRPr sz="1600"/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4">
            <a:alphaModFix/>
          </a:blip>
          <a:srcRect b="7599" l="0" r="0" t="-7600"/>
          <a:stretch/>
        </p:blipFill>
        <p:spPr>
          <a:xfrm>
            <a:off x="6965098" y="1016625"/>
            <a:ext cx="2026502" cy="201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सामुदायिक केयर केंद्र ओवरव्यू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080150"/>
            <a:ext cx="68463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28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ऐसा केंद्र उन लोगों के लिए जो कोविड के हल्के लक्षण दिखा रहे हैं और उनके घर में अलगाव के लिए पर्याप्त जगह और सुविधाएं नहीं हैं।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28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बुखार, खांसी, जुकाम जैसे हल्के लक्षण</a:t>
            </a:r>
            <a:endParaRPr b="1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तुरंत अलग किया जाना चाहिए 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यदि संभव हो तो परीक्षण/टेस्टिंग 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यदि कोविड परीक्षण/टेस्टिंग नहीं किया जाता है, तो कोविड अलगाव व रोकथाम प्रोटोकॉल तुरंत घर में ही आरंभ करें नहीं तो कोविड केयर केंद्र स्थापित करें </a:t>
            </a:r>
            <a:endParaRPr sz="1800"/>
          </a:p>
          <a:p>
            <a:pPr indent="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3573" y="2143115"/>
            <a:ext cx="857250" cy="857250"/>
          </a:xfrm>
          <a:prstGeom prst="rect">
            <a:avLst/>
          </a:prstGeom>
          <a:solidFill>
            <a:srgbClr val="576C77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केयर केंद्र ओवरव्यू</a:t>
            </a:r>
            <a:r>
              <a:rPr lang="en"/>
              <a:t> </a:t>
            </a:r>
            <a:endParaRPr/>
          </a:p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311700" y="1017725"/>
            <a:ext cx="5433600" cy="4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गांव में अच्छे वेंटिलेशन वाले स्कूल या पंचायत भवन की पहचान करें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5-10 बिस्तरों / कमरे 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प्रत्येक बेड को सभी तरफ से 3 मीटर (6 फीट) की दूरी पर अलग रखना है 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मच्छरदानी होनी चाहिए 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प्रकाश, अच्छी तरह से वेंटिलेशन, बिजली, पंखे और लाइट 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स्वच्छ केंद्र व सुरक्षित पीने का पानी उपलब्ध हो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स्वच्छ शौचालय उपलब्ध होने चाहिए 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जहाँ संभव हो, टी.वी.</a:t>
            </a:r>
            <a:endParaRPr sz="1600"/>
          </a:p>
          <a:p>
            <a:pPr indent="-3597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जहां संभव हो, रोगी को अस्पताल पहुंचाने के लिए किराए पर वाहन</a:t>
            </a:r>
            <a:endParaRPr sz="1600"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475" y="1532100"/>
            <a:ext cx="3396526" cy="2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300" y="1610863"/>
            <a:ext cx="3186500" cy="23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2c720bc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ब्रेक आउट रूम 1</a:t>
            </a:r>
            <a:endParaRPr/>
          </a:p>
        </p:txBody>
      </p:sp>
      <p:sp>
        <p:nvSpPr>
          <p:cNvPr id="78" name="Google Shape;78;gd62c720bcd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एक कोविड केयर केंद्र क्यों महत्वपूर्ण है?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आपको क्या लगता है कि अगर किसी गाँव में अलगाव की कोई सुविधा नहीं है तो क्या होगा?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रोगी की देखभाल की आवश्यकताएँ</a:t>
            </a:r>
            <a:endParaRPr/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311700" y="961325"/>
            <a:ext cx="7011900" cy="44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मरीजों की निगरानी</a:t>
            </a:r>
            <a:endParaRPr b="1"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इंफ्रारेड थर्मामीटर से तापमान की निगरानी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ऑक्सीजन की निगरानी के लिए पल्स ऑस्मेटर</a:t>
            </a:r>
            <a:endParaRPr sz="1200"/>
          </a:p>
          <a:p>
            <a:pPr indent="-3216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मरीजों की शिक्षा</a:t>
            </a:r>
            <a:endParaRPr b="1"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सांस लेने के व्यायाम और पेट के बल लेटने की प्रतिक्रिया पर मरीजों को शिक्षित किया जाये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मास्क के डिस्पोजल पर रोगियों को शिक्षित करें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डॉक्टर के साथ टेली कंसल्टिंग </a:t>
            </a:r>
            <a:endParaRPr sz="1200"/>
          </a:p>
          <a:p>
            <a:pPr indent="-3216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मरीजों को दी जाने वाली सेवाएं</a:t>
            </a:r>
            <a:endParaRPr b="1"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मरीजों को तीन बार पौष्टिक भोजन प्रतिदिन दिया जाए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घर से खाना आ सकता है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यदि नहीं, तो सामुदायिक रसोई स्थापित करें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मरीजों को साफ और सुरक्षित पानी दिया जाए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रोगियों को सर्जिकल और क्लॉथ मास्क प्रदान किए जाएं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टेलीकंसल्टेशन और टेली काउंसलिंग के माध्यम से डॉक्टरों तक पहुंच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हर मरीज के लिए दैनिक जांच</a:t>
            </a:r>
            <a:endParaRPr sz="1200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661" y="961325"/>
            <a:ext cx="1093900" cy="12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 b="59786" l="9583" r="79795" t="25537"/>
          <a:stretch/>
        </p:blipFill>
        <p:spPr>
          <a:xfrm>
            <a:off x="6992007" y="2304042"/>
            <a:ext cx="977879" cy="75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5">
            <a:alphaModFix/>
          </a:blip>
          <a:srcRect b="36123" l="65685" r="21714" t="53705"/>
          <a:stretch/>
        </p:blipFill>
        <p:spPr>
          <a:xfrm>
            <a:off x="7937020" y="2478364"/>
            <a:ext cx="1160103" cy="5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5073" y="3258000"/>
            <a:ext cx="2531925" cy="16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सामुदायिक रसोई</a:t>
            </a:r>
            <a:endParaRPr/>
          </a:p>
        </p:txBody>
      </p:sp>
      <p:sp>
        <p:nvSpPr>
          <p:cNvPr id="95" name="Google Shape;95;p7"/>
          <p:cNvSpPr txBox="1"/>
          <p:nvPr>
            <p:ph idx="1" type="body"/>
          </p:nvPr>
        </p:nvSpPr>
        <p:spPr>
          <a:xfrm>
            <a:off x="311700" y="1152474"/>
            <a:ext cx="7606173" cy="3513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यदि परिवार भोजन की आपूर्ति करने में सक्षम नहीं हैं, तो गांव में एक सामुदायिक रसोई स्थापित की जाएगी</a:t>
            </a:r>
            <a:endParaRPr b="1" sz="1500"/>
          </a:p>
          <a:p>
            <a:pPr indent="-35337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स्वयंसेवकों और समुदाय के नेताओं द्वारा अलगाव केंद्र के करीब एक सामुदायिक रसोईघर स्थापित किया जाना चाहिए</a:t>
            </a:r>
            <a:endParaRPr sz="1500"/>
          </a:p>
          <a:p>
            <a:pPr indent="-35337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उन्हें अलगाव केंद्रों में रोगियों की पोषण संबंधी जरूरतों को पूरा करने के लिए भोजन तैयार करना चाहिए</a:t>
            </a:r>
            <a:endParaRPr sz="1500"/>
          </a:p>
          <a:p>
            <a:pPr indent="-35337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मरीजों को उनकी अपनी प्लेटों में खाना परोसा जाये और रोगियों द्वारा इस्तेमाल की जाने वाली प्लेटों और अन्य बर्तनों को गर्म पानी में अलग से धोना चाहिए</a:t>
            </a:r>
            <a:endParaRPr sz="1500"/>
          </a:p>
          <a:p>
            <a:pPr indent="-35337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उन कमरों में समुदाय का कोई भी सदस्य खाना परोसने के लिए प्रवेश न करें जहां मरीज रह रहे है </a:t>
            </a:r>
            <a:endParaRPr sz="1500"/>
          </a:p>
          <a:p>
            <a:pPr indent="-35337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सीएसओ पूरक पोषण संबंधी आवश्यकताओं (अंडा, दूध, दाल, चना आदि) का समर्थन कर सकते हैं</a:t>
            </a:r>
            <a:endParaRPr sz="1500"/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665450" y="1279967"/>
            <a:ext cx="7968884" cy="12533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अलगाव केंद्र फ्लो चार्ट</a:t>
            </a:r>
            <a:endParaRPr b="1" sz="3000"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225" y="72975"/>
            <a:ext cx="1294775" cy="8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a14781ce3_0_2"/>
          <p:cNvSpPr/>
          <p:nvPr/>
        </p:nvSpPr>
        <p:spPr>
          <a:xfrm>
            <a:off x="2550400" y="65650"/>
            <a:ext cx="1396800" cy="429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बुखार / खांसी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08" name="Google Shape;108;gda14781ce3_0_2"/>
          <p:cNvSpPr/>
          <p:nvPr/>
        </p:nvSpPr>
        <p:spPr>
          <a:xfrm>
            <a:off x="3195000" y="495550"/>
            <a:ext cx="120900" cy="33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9" name="Google Shape;109;gda14781ce3_0_2"/>
          <p:cNvSpPr/>
          <p:nvPr/>
        </p:nvSpPr>
        <p:spPr>
          <a:xfrm>
            <a:off x="2429550" y="826750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होम आइसोलेशन की व्यवस्था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10" name="Google Shape;110;gda14781ce3_0_2"/>
          <p:cNvSpPr/>
          <p:nvPr/>
        </p:nvSpPr>
        <p:spPr>
          <a:xfrm>
            <a:off x="4013250" y="1503050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घर पर रहें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11" name="Google Shape;111;gda14781ce3_0_2"/>
          <p:cNvGrpSpPr/>
          <p:nvPr/>
        </p:nvGrpSpPr>
        <p:grpSpPr>
          <a:xfrm>
            <a:off x="4051400" y="943975"/>
            <a:ext cx="719800" cy="553425"/>
            <a:chOff x="4051400" y="943975"/>
            <a:chExt cx="719800" cy="553425"/>
          </a:xfrm>
        </p:grpSpPr>
        <p:sp>
          <p:nvSpPr>
            <p:cNvPr id="112" name="Google Shape;112;gda14781ce3_0_2"/>
            <p:cNvSpPr/>
            <p:nvPr/>
          </p:nvSpPr>
          <p:spPr>
            <a:xfrm flipH="1" rot="10800000">
              <a:off x="4060800" y="1217200"/>
              <a:ext cx="710400" cy="2802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13" name="Google Shape;113;gda14781ce3_0_2"/>
            <p:cNvSpPr txBox="1"/>
            <p:nvPr/>
          </p:nvSpPr>
          <p:spPr>
            <a:xfrm>
              <a:off x="4051400" y="9439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हाँ</a:t>
              </a:r>
              <a:endParaRPr sz="1000"/>
            </a:p>
          </p:txBody>
        </p:sp>
      </p:grpSp>
      <p:grpSp>
        <p:nvGrpSpPr>
          <p:cNvPr id="114" name="Google Shape;114;gda14781ce3_0_2"/>
          <p:cNvGrpSpPr/>
          <p:nvPr/>
        </p:nvGrpSpPr>
        <p:grpSpPr>
          <a:xfrm>
            <a:off x="1141175" y="1493850"/>
            <a:ext cx="1396800" cy="841525"/>
            <a:chOff x="1141175" y="1493850"/>
            <a:chExt cx="1396800" cy="841525"/>
          </a:xfrm>
        </p:grpSpPr>
        <p:sp>
          <p:nvSpPr>
            <p:cNvPr id="115" name="Google Shape;115;gda14781ce3_0_2"/>
            <p:cNvSpPr/>
            <p:nvPr/>
          </p:nvSpPr>
          <p:spPr>
            <a:xfrm>
              <a:off x="1141175" y="1493850"/>
              <a:ext cx="1396800" cy="5727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रेफरल क्वारंटाइन एंड केयर सेंटर</a:t>
              </a:r>
              <a:endParaRPr sz="900">
                <a:solidFill>
                  <a:schemeClr val="lt1"/>
                </a:solidFill>
              </a:endParaRPr>
            </a:p>
          </p:txBody>
        </p:sp>
        <p:sp>
          <p:nvSpPr>
            <p:cNvPr id="116" name="Google Shape;116;gda14781ce3_0_2"/>
            <p:cNvSpPr/>
            <p:nvPr/>
          </p:nvSpPr>
          <p:spPr>
            <a:xfrm>
              <a:off x="1816175" y="2080075"/>
              <a:ext cx="120900" cy="2553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17" name="Google Shape;117;gda14781ce3_0_2"/>
          <p:cNvGrpSpPr/>
          <p:nvPr/>
        </p:nvGrpSpPr>
        <p:grpSpPr>
          <a:xfrm>
            <a:off x="1816175" y="951775"/>
            <a:ext cx="686075" cy="538900"/>
            <a:chOff x="1816175" y="951775"/>
            <a:chExt cx="686075" cy="538900"/>
          </a:xfrm>
        </p:grpSpPr>
        <p:sp>
          <p:nvSpPr>
            <p:cNvPr id="118" name="Google Shape;118;gda14781ce3_0_2"/>
            <p:cNvSpPr/>
            <p:nvPr/>
          </p:nvSpPr>
          <p:spPr>
            <a:xfrm rot="10800000">
              <a:off x="1816175" y="1223075"/>
              <a:ext cx="649500" cy="2676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19" name="Google Shape;119;gda14781ce3_0_2"/>
            <p:cNvSpPr txBox="1"/>
            <p:nvPr/>
          </p:nvSpPr>
          <p:spPr>
            <a:xfrm>
              <a:off x="1830850" y="9517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नहीं</a:t>
              </a:r>
              <a:endParaRPr sz="1000"/>
            </a:p>
          </p:txBody>
        </p:sp>
      </p:grpSp>
      <p:sp>
        <p:nvSpPr>
          <p:cNvPr id="120" name="Google Shape;120;gda14781ce3_0_2"/>
          <p:cNvSpPr/>
          <p:nvPr/>
        </p:nvSpPr>
        <p:spPr>
          <a:xfrm>
            <a:off x="4651200" y="2077913"/>
            <a:ext cx="120900" cy="255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1" name="Google Shape;121;gda14781ce3_0_2"/>
          <p:cNvSpPr/>
          <p:nvPr/>
        </p:nvSpPr>
        <p:spPr>
          <a:xfrm>
            <a:off x="3761850" y="2335375"/>
            <a:ext cx="1899600" cy="8877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लक्षणों और O2 स्तर की निगरानी करें, टेस्टिंग के लिए भेजे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22" name="Google Shape;122;gda14781ce3_0_2"/>
          <p:cNvGrpSpPr/>
          <p:nvPr/>
        </p:nvGrpSpPr>
        <p:grpSpPr>
          <a:xfrm>
            <a:off x="2617250" y="2249700"/>
            <a:ext cx="1194000" cy="597300"/>
            <a:chOff x="2617250" y="2249700"/>
            <a:chExt cx="1194000" cy="597300"/>
          </a:xfrm>
        </p:grpSpPr>
        <p:sp>
          <p:nvSpPr>
            <p:cNvPr id="123" name="Google Shape;123;gda14781ce3_0_2"/>
            <p:cNvSpPr/>
            <p:nvPr/>
          </p:nvSpPr>
          <p:spPr>
            <a:xfrm>
              <a:off x="2666600" y="2685900"/>
              <a:ext cx="10953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24" name="Google Shape;124;gda14781ce3_0_2"/>
            <p:cNvSpPr txBox="1"/>
            <p:nvPr/>
          </p:nvSpPr>
          <p:spPr>
            <a:xfrm>
              <a:off x="2617250" y="2249700"/>
              <a:ext cx="119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हालत बिगड़ी- बुखार उतर नहीं रहा</a:t>
              </a:r>
              <a:endParaRPr sz="1000"/>
            </a:p>
          </p:txBody>
        </p:sp>
      </p:grpSp>
      <p:sp>
        <p:nvSpPr>
          <p:cNvPr id="125" name="Google Shape;125;gda14781ce3_0_2"/>
          <p:cNvSpPr/>
          <p:nvPr/>
        </p:nvSpPr>
        <p:spPr>
          <a:xfrm>
            <a:off x="3311825" y="3500575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घर भेजें/घर पर रहें 14 दिनों के लिए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26" name="Google Shape;126;gda14781ce3_0_2"/>
          <p:cNvGrpSpPr/>
          <p:nvPr/>
        </p:nvGrpSpPr>
        <p:grpSpPr>
          <a:xfrm>
            <a:off x="2749350" y="3049838"/>
            <a:ext cx="1651250" cy="492600"/>
            <a:chOff x="2749350" y="3049838"/>
            <a:chExt cx="1651250" cy="492600"/>
          </a:xfrm>
        </p:grpSpPr>
        <p:sp>
          <p:nvSpPr>
            <p:cNvPr id="127" name="Google Shape;127;gda14781ce3_0_2"/>
            <p:cNvSpPr/>
            <p:nvPr/>
          </p:nvSpPr>
          <p:spPr>
            <a:xfrm>
              <a:off x="4279700" y="3070675"/>
              <a:ext cx="120900" cy="42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28" name="Google Shape;128;gda14781ce3_0_2"/>
            <p:cNvSpPr txBox="1"/>
            <p:nvPr/>
          </p:nvSpPr>
          <p:spPr>
            <a:xfrm>
              <a:off x="2749350" y="3049838"/>
              <a:ext cx="148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हालत में सुधार</a:t>
              </a:r>
              <a:endParaRPr sz="1000"/>
            </a:p>
          </p:txBody>
        </p:sp>
      </p:grpSp>
      <p:sp>
        <p:nvSpPr>
          <p:cNvPr id="129" name="Google Shape;129;gda14781ce3_0_2"/>
          <p:cNvSpPr/>
          <p:nvPr/>
        </p:nvSpPr>
        <p:spPr>
          <a:xfrm>
            <a:off x="4591800" y="4215650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क्या रेफरल संभव है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30" name="Google Shape;130;gda14781ce3_0_2"/>
          <p:cNvSpPr/>
          <p:nvPr/>
        </p:nvSpPr>
        <p:spPr>
          <a:xfrm>
            <a:off x="6821100" y="4267075"/>
            <a:ext cx="1396800" cy="738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प्रोनिंग जारी रखें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प्रिस्क्रिप्शन के साथ ही ओरल डेक्सामेथासोन शुरू करें</a:t>
            </a:r>
            <a:endParaRPr sz="800">
              <a:solidFill>
                <a:schemeClr val="lt1"/>
              </a:solidFill>
            </a:endParaRPr>
          </a:p>
        </p:txBody>
      </p:sp>
      <p:grpSp>
        <p:nvGrpSpPr>
          <p:cNvPr id="131" name="Google Shape;131;gda14781ce3_0_2"/>
          <p:cNvGrpSpPr/>
          <p:nvPr/>
        </p:nvGrpSpPr>
        <p:grpSpPr>
          <a:xfrm>
            <a:off x="6196650" y="4345538"/>
            <a:ext cx="671400" cy="492600"/>
            <a:chOff x="6196650" y="4345538"/>
            <a:chExt cx="671400" cy="492600"/>
          </a:xfrm>
        </p:grpSpPr>
        <p:sp>
          <p:nvSpPr>
            <p:cNvPr id="132" name="Google Shape;132;gda14781ce3_0_2"/>
            <p:cNvSpPr/>
            <p:nvPr/>
          </p:nvSpPr>
          <p:spPr>
            <a:xfrm>
              <a:off x="6243600" y="4551350"/>
              <a:ext cx="5775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33" name="Google Shape;133;gda14781ce3_0_2"/>
            <p:cNvSpPr txBox="1"/>
            <p:nvPr/>
          </p:nvSpPr>
          <p:spPr>
            <a:xfrm>
              <a:off x="6196650" y="4345538"/>
              <a:ext cx="67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नहीं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sp>
        <p:nvSpPr>
          <p:cNvPr id="134" name="Google Shape;134;gda14781ce3_0_2"/>
          <p:cNvSpPr/>
          <p:nvPr/>
        </p:nvSpPr>
        <p:spPr>
          <a:xfrm>
            <a:off x="2702525" y="4345550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अस्पताल भेजें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35" name="Google Shape;135;gda14781ce3_0_2"/>
          <p:cNvGrpSpPr/>
          <p:nvPr/>
        </p:nvGrpSpPr>
        <p:grpSpPr>
          <a:xfrm>
            <a:off x="4009950" y="4350775"/>
            <a:ext cx="671400" cy="361675"/>
            <a:chOff x="4009950" y="4350775"/>
            <a:chExt cx="671400" cy="361675"/>
          </a:xfrm>
        </p:grpSpPr>
        <p:sp>
          <p:nvSpPr>
            <p:cNvPr id="136" name="Google Shape;136;gda14781ce3_0_2"/>
            <p:cNvSpPr txBox="1"/>
            <p:nvPr/>
          </p:nvSpPr>
          <p:spPr>
            <a:xfrm>
              <a:off x="4009950" y="4350775"/>
              <a:ext cx="67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हाँ</a:t>
              </a:r>
              <a:endParaRPr sz="1000"/>
            </a:p>
          </p:txBody>
        </p:sp>
        <p:sp>
          <p:nvSpPr>
            <p:cNvPr id="137" name="Google Shape;137;gda14781ce3_0_2"/>
            <p:cNvSpPr/>
            <p:nvPr/>
          </p:nvSpPr>
          <p:spPr>
            <a:xfrm flipH="1">
              <a:off x="4099500" y="4551350"/>
              <a:ext cx="492300" cy="161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38" name="Google Shape;138;gda14781ce3_0_2"/>
          <p:cNvGrpSpPr/>
          <p:nvPr/>
        </p:nvGrpSpPr>
        <p:grpSpPr>
          <a:xfrm>
            <a:off x="4800600" y="3500575"/>
            <a:ext cx="1396800" cy="748500"/>
            <a:chOff x="4800600" y="3500575"/>
            <a:chExt cx="1396800" cy="748500"/>
          </a:xfrm>
        </p:grpSpPr>
        <p:sp>
          <p:nvSpPr>
            <p:cNvPr id="139" name="Google Shape;139;gda14781ce3_0_2"/>
            <p:cNvSpPr/>
            <p:nvPr/>
          </p:nvSpPr>
          <p:spPr>
            <a:xfrm>
              <a:off x="4800600" y="3500575"/>
              <a:ext cx="1396800" cy="572700"/>
            </a:xfrm>
            <a:prstGeom prst="rect">
              <a:avLst/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सांस फूलना, SpO2&lt;92, सीने में दर्द, सांस लेने में कठिनाई</a:t>
              </a:r>
              <a:endParaRPr sz="900">
                <a:solidFill>
                  <a:schemeClr val="lt1"/>
                </a:solidFill>
              </a:endParaRPr>
            </a:p>
          </p:txBody>
        </p:sp>
        <p:sp>
          <p:nvSpPr>
            <p:cNvPr id="140" name="Google Shape;140;gda14781ce3_0_2"/>
            <p:cNvSpPr/>
            <p:nvPr/>
          </p:nvSpPr>
          <p:spPr>
            <a:xfrm>
              <a:off x="5365500" y="4087975"/>
              <a:ext cx="120900" cy="161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  <p:grpSp>
        <p:nvGrpSpPr>
          <p:cNvPr id="141" name="Google Shape;141;gda14781ce3_0_2"/>
          <p:cNvGrpSpPr/>
          <p:nvPr/>
        </p:nvGrpSpPr>
        <p:grpSpPr>
          <a:xfrm>
            <a:off x="4995125" y="3039325"/>
            <a:ext cx="1262625" cy="492600"/>
            <a:chOff x="4995125" y="3039325"/>
            <a:chExt cx="1262625" cy="492600"/>
          </a:xfrm>
        </p:grpSpPr>
        <p:sp>
          <p:nvSpPr>
            <p:cNvPr id="142" name="Google Shape;142;gda14781ce3_0_2"/>
            <p:cNvSpPr/>
            <p:nvPr/>
          </p:nvSpPr>
          <p:spPr>
            <a:xfrm>
              <a:off x="4995125" y="3070675"/>
              <a:ext cx="120900" cy="42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6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43" name="Google Shape;143;gda14781ce3_0_2"/>
            <p:cNvSpPr txBox="1"/>
            <p:nvPr/>
          </p:nvSpPr>
          <p:spPr>
            <a:xfrm>
              <a:off x="5162450" y="3039325"/>
              <a:ext cx="109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कोई सुधार नहीं</a:t>
              </a:r>
              <a:endParaRPr sz="1000"/>
            </a:p>
          </p:txBody>
        </p:sp>
      </p:grpSp>
      <p:sp>
        <p:nvSpPr>
          <p:cNvPr id="144" name="Google Shape;144;gda14781ce3_0_2"/>
          <p:cNvSpPr/>
          <p:nvPr/>
        </p:nvSpPr>
        <p:spPr>
          <a:xfrm>
            <a:off x="1050725" y="2335375"/>
            <a:ext cx="1651800" cy="832500"/>
          </a:xfrm>
          <a:prstGeom prst="diamond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यदि 3 दिन में ठीक हो जाएं 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45" name="Google Shape;145;gda14781ce3_0_2"/>
          <p:cNvSpPr/>
          <p:nvPr/>
        </p:nvSpPr>
        <p:spPr>
          <a:xfrm>
            <a:off x="1178225" y="3402175"/>
            <a:ext cx="1396800" cy="572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14 दिनों के लक्षण और 10 दिनों तक बुखार नहीं होने पर घर भेजें</a:t>
            </a:r>
            <a:endParaRPr sz="1000">
              <a:solidFill>
                <a:schemeClr val="lt1"/>
              </a:solidFill>
            </a:endParaRPr>
          </a:p>
        </p:txBody>
      </p:sp>
      <p:grpSp>
        <p:nvGrpSpPr>
          <p:cNvPr id="146" name="Google Shape;146;gda14781ce3_0_2"/>
          <p:cNvGrpSpPr/>
          <p:nvPr/>
        </p:nvGrpSpPr>
        <p:grpSpPr>
          <a:xfrm>
            <a:off x="1265675" y="3124975"/>
            <a:ext cx="671400" cy="492600"/>
            <a:chOff x="1265675" y="3124975"/>
            <a:chExt cx="671400" cy="492600"/>
          </a:xfrm>
        </p:grpSpPr>
        <p:sp>
          <p:nvSpPr>
            <p:cNvPr id="147" name="Google Shape;147;gda14781ce3_0_2"/>
            <p:cNvSpPr txBox="1"/>
            <p:nvPr/>
          </p:nvSpPr>
          <p:spPr>
            <a:xfrm>
              <a:off x="1265675" y="3124975"/>
              <a:ext cx="67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हाँ</a:t>
              </a:r>
              <a:endParaRPr sz="10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48" name="Google Shape;148;gda14781ce3_0_2"/>
            <p:cNvSpPr/>
            <p:nvPr/>
          </p:nvSpPr>
          <p:spPr>
            <a:xfrm>
              <a:off x="1816175" y="3167875"/>
              <a:ext cx="120900" cy="233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ऑक्सीजन की निगरानी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256912" y="1017725"/>
            <a:ext cx="8520600" cy="8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2788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50"/>
              <a:t>ऑक्सीजन की निगरानी एक पल्स ऑक्सीमीटर द्वारा की जाती है। आइसोलेशन सेंटर में पल्स ऑक्सीमीटर (कम से कम 2-3 प्रति केंद्र) होना चाहिए, जिसका इस्तेमाल मरीजों को हर 6 घंटे में अपनी ऑक्सीजन की निगरानी के लिए करना चाहिए।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7193" y="72975"/>
            <a:ext cx="889807" cy="61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9"/>
          <p:cNvGraphicFramePr/>
          <p:nvPr/>
        </p:nvGraphicFramePr>
        <p:xfrm>
          <a:off x="776599" y="187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{CF10D17D-F105-4636-9B7D-7AA35F42BDF9}</a:tableStyleId>
              </a:tblPr>
              <a:tblGrid>
                <a:gridCol w="1005500"/>
                <a:gridCol w="6475725"/>
              </a:tblGrid>
              <a:tr h="38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परिपूर्णता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कार्रवाई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 और ऊपर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निगरानी जारी रखें और साँस लेने के व्यायाम करें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&lt;-94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नीचे दिखाए गए अनुसार पेट के बल लेटे रहने के लिए और गहरी साँस लेने के व्यायाम करते रहें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जागे हुए पेट के बल लेटे(अवेक प्रोनिंग)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सहनशील पैर की मूवमेंट होनी चाहिए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पर्याप्त जलयोजन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यदि उपलब्ध हो तो ऑक्सीजन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इनहेल्ड स्टेरॉइड्स (बुडेसोनाइड) - खुराक को रोज़ाना दो बार स्पेसर के माध्यम से या नेबुलाइज़र के माध्यम से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डॉक्टर की प्रिस्क्रिप्शन के साथ स्टेरॉयड (डेक्सामेथासोन 6mg)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हर घंटे ऑक्सीजन की निगरानी करें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तुरंत वालंटियर या आइसोलेशन सेंटर कोऑर्डिनेटर के पास पहुंचें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एम्बुलेंस / वाहन की व्यवस्था करें और रोगी को अस्पताल भेजें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</cp:coreProperties>
</file>