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hh/PFDa545ijrQq0woHvjnxd+o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F90D83-6DDC-4B99-8023-074FCA17A077}">
  <a:tblStyle styleId="{31F90D83-6DDC-4B99-8023-074FCA17A07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627d8ece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d627d8ece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627d8ec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d627d8ec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8e2c89e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8e2c89e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jp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209608" y="14465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COVID Training 3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400"/>
              <a:t>Community Covid Care Centers</a:t>
            </a:r>
            <a:endParaRPr sz="1400"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25" y="170400"/>
            <a:ext cx="1766473" cy="12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Proning </a:t>
            </a:r>
            <a:endParaRPr/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7" y="1017724"/>
            <a:ext cx="6537703" cy="38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7193" y="72975"/>
            <a:ext cx="889807" cy="6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Monitoring Temperature </a:t>
            </a:r>
            <a:endParaRPr/>
          </a:p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311700" y="1017725"/>
            <a:ext cx="6819300" cy="3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6626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4415"/>
              <a:buChar char="●"/>
            </a:pPr>
            <a:r>
              <a:rPr lang="en" sz="1743"/>
              <a:t>Temperature should be checked every 6 hours and reported to the Volunteer/ASHA on phone. </a:t>
            </a:r>
            <a:endParaRPr sz="1743"/>
          </a:p>
          <a:p>
            <a:pPr indent="-36626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4415"/>
              <a:buChar char="●"/>
            </a:pPr>
            <a:r>
              <a:rPr i="1" lang="en" sz="1743"/>
              <a:t>Paracetamol dose</a:t>
            </a:r>
            <a:r>
              <a:rPr lang="en" sz="1743"/>
              <a:t> 1gm every eight to six hours can be advised if fever persistent</a:t>
            </a:r>
            <a:endParaRPr sz="1743"/>
          </a:p>
          <a:p>
            <a:pPr indent="-36626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4415"/>
              <a:buChar char="●"/>
            </a:pPr>
            <a:r>
              <a:rPr lang="en" sz="1743"/>
              <a:t>If the temperature is above 100 immediately call the doctor for consultation</a:t>
            </a:r>
            <a:endParaRPr sz="2343"/>
          </a:p>
          <a:p>
            <a:pPr indent="-3343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246"/>
              <a:buChar char="●"/>
            </a:pPr>
            <a:r>
              <a:rPr lang="en" sz="1743"/>
              <a:t>Record of temperature and Saturation to be maintained by each patient in the attached template</a:t>
            </a:r>
            <a:r>
              <a:rPr lang="en" sz="2343"/>
              <a:t>.</a:t>
            </a:r>
            <a:endParaRPr sz="2343"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2798" y="1170125"/>
            <a:ext cx="1918802" cy="191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Monitoring Chart</a:t>
            </a:r>
            <a:endParaRPr/>
          </a:p>
        </p:txBody>
      </p:sp>
      <p:graphicFrame>
        <p:nvGraphicFramePr>
          <p:cNvPr id="176" name="Google Shape;176;p13"/>
          <p:cNvGraphicFramePr/>
          <p:nvPr/>
        </p:nvGraphicFramePr>
        <p:xfrm>
          <a:off x="676750" y="135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{31F90D83-6DDC-4B99-8023-074FCA17A077}</a:tableStyleId>
              </a:tblPr>
              <a:tblGrid>
                <a:gridCol w="1609725"/>
                <a:gridCol w="1143000"/>
                <a:gridCol w="2042900"/>
                <a:gridCol w="1757400"/>
              </a:tblGrid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 Name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Gender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of relative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number of relative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Saturation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Serious Symptoms</a:t>
            </a:r>
            <a:endParaRPr/>
          </a:p>
        </p:txBody>
      </p:sp>
      <p:sp>
        <p:nvSpPr>
          <p:cNvPr id="183" name="Google Shape;183;p14"/>
          <p:cNvSpPr txBox="1"/>
          <p:nvPr>
            <p:ph idx="1" type="body"/>
          </p:nvPr>
        </p:nvSpPr>
        <p:spPr>
          <a:xfrm>
            <a:off x="442210" y="1333374"/>
            <a:ext cx="7569181" cy="3394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83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7310"/>
              <a:buChar char="●"/>
            </a:pPr>
            <a:r>
              <a:rPr b="1" lang="en" sz="1608"/>
              <a:t>Immediate medical attention must be sought if serious signs or symptoms develop. They are</a:t>
            </a:r>
            <a:endParaRPr sz="2208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931"/>
              <a:buNone/>
            </a:pPr>
            <a:r>
              <a:t/>
            </a:r>
            <a:endParaRPr b="1" sz="1608"/>
          </a:p>
          <a:p>
            <a:pPr indent="-33483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436"/>
              <a:buChar char="○"/>
            </a:pPr>
            <a:r>
              <a:rPr lang="en" sz="1608"/>
              <a:t>Persistent fever &gt; 7 days</a:t>
            </a:r>
            <a:endParaRPr sz="1808"/>
          </a:p>
          <a:p>
            <a:pPr indent="-33483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436"/>
              <a:buChar char="○"/>
            </a:pPr>
            <a:r>
              <a:rPr lang="en" sz="1608"/>
              <a:t>Dyspnea (Shortness of breath)</a:t>
            </a:r>
            <a:endParaRPr sz="1808"/>
          </a:p>
          <a:p>
            <a:pPr indent="-33483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436"/>
              <a:buChar char="○"/>
            </a:pPr>
            <a:r>
              <a:rPr lang="en" sz="1608"/>
              <a:t>Oxygen Saturation &lt; 94%</a:t>
            </a:r>
            <a:endParaRPr sz="1808"/>
          </a:p>
          <a:p>
            <a:pPr indent="-33483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436"/>
              <a:buChar char="○"/>
            </a:pPr>
            <a:r>
              <a:rPr lang="en" sz="1608"/>
              <a:t>Pulse Rate&gt; 120/min</a:t>
            </a:r>
            <a:endParaRPr sz="1808"/>
          </a:p>
          <a:p>
            <a:pPr indent="-33483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436"/>
              <a:buChar char="○"/>
            </a:pPr>
            <a:r>
              <a:rPr lang="en" sz="1608"/>
              <a:t>BP &lt;90 mm Hg</a:t>
            </a:r>
            <a:endParaRPr sz="1808"/>
          </a:p>
          <a:p>
            <a:pPr indent="-33483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436"/>
              <a:buChar char="○"/>
            </a:pPr>
            <a:r>
              <a:rPr lang="en" sz="1608"/>
              <a:t>Fall in urine output</a:t>
            </a:r>
            <a:endParaRPr sz="1808"/>
          </a:p>
          <a:p>
            <a:pPr indent="-33483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436"/>
              <a:buChar char="○"/>
            </a:pPr>
            <a:r>
              <a:rPr lang="en" sz="1608"/>
              <a:t>Alteration in consciousness</a:t>
            </a:r>
            <a:endParaRPr sz="1608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909"/>
              <a:buNone/>
            </a:pPr>
            <a:r>
              <a:t/>
            </a:r>
            <a:endParaRPr sz="2008"/>
          </a:p>
          <a:p>
            <a:pPr indent="-3465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4873"/>
              <a:buChar char="●"/>
            </a:pPr>
            <a:r>
              <a:rPr b="1" lang="en" sz="1608"/>
              <a:t>Transfer to a higher centre – District hospital should be considered</a:t>
            </a:r>
            <a:endParaRPr b="1" sz="2208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84" name="Google Shape;1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0238" y="1856238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627d8eced_0_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Break Out Room 2</a:t>
            </a:r>
            <a:endParaRPr/>
          </a:p>
        </p:txBody>
      </p:sp>
      <p:sp>
        <p:nvSpPr>
          <p:cNvPr id="191" name="Google Shape;191;gd627d8eced_0_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100"/>
              <a:t>Who needs to be isolated and why?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100"/>
              <a:t>Is it possible to set up a care center in your community?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100"/>
              <a:t>If you were to set up, what is the kind of support you would need? 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Caregiver Protocols </a:t>
            </a:r>
            <a:endParaRPr/>
          </a:p>
        </p:txBody>
      </p:sp>
      <p:sp>
        <p:nvSpPr>
          <p:cNvPr id="197" name="Google Shape;197;p18"/>
          <p:cNvSpPr txBox="1"/>
          <p:nvPr>
            <p:ph idx="1" type="body"/>
          </p:nvPr>
        </p:nvSpPr>
        <p:spPr>
          <a:xfrm>
            <a:off x="377702" y="1219625"/>
            <a:ext cx="61497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Daily check in with doctor for every patient 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Double masking at all times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To wear protective gown and gloves 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Hand hygiene followed at all times 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Avoid touching eyes, nose or mouth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Avoid direct contact with body fluids of patient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Ensure patient follows prescribed treatment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Ensure counselling services through tele counselling whenever needed 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Self monitor for symptoms 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98" name="Google Shape;1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Biomedical Waste Management</a:t>
            </a:r>
            <a:endParaRPr/>
          </a:p>
        </p:txBody>
      </p:sp>
      <p:sp>
        <p:nvSpPr>
          <p:cNvPr id="204" name="Google Shape;204;p19"/>
          <p:cNvSpPr txBox="1"/>
          <p:nvPr>
            <p:ph idx="1" type="body"/>
          </p:nvPr>
        </p:nvSpPr>
        <p:spPr>
          <a:xfrm>
            <a:off x="311698" y="1135566"/>
            <a:ext cx="65010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1600"/>
              <a:t>All waste used like masks, gloves, etc. should be put in closed bin and handed to nearest hospital or PHC</a:t>
            </a:r>
            <a:endParaRPr sz="16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1600"/>
              <a:t>Treat waste in 1% hypochlorite solution/sanitizer/bleaching solution before disposing</a:t>
            </a:r>
            <a:r>
              <a:rPr lang="en" sz="1200"/>
              <a:t> </a:t>
            </a:r>
            <a:endParaRPr sz="1200"/>
          </a:p>
        </p:txBody>
      </p:sp>
      <p:pic>
        <p:nvPicPr>
          <p:cNvPr id="205" name="Google Shape;2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4">
            <a:alphaModFix/>
          </a:blip>
          <a:srcRect b="7599" l="0" r="0" t="-7600"/>
          <a:stretch/>
        </p:blipFill>
        <p:spPr>
          <a:xfrm>
            <a:off x="6965098" y="1016625"/>
            <a:ext cx="2026502" cy="2019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Community Covid Care Center Overview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080150"/>
            <a:ext cx="8173800" cy="3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5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Center for persons who are showing mild symptoms of COVID 19, and do not have adequate space and facilities in their house for home isolation.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425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Mild symptoms of fever, cough, cold </a:t>
            </a:r>
            <a:endParaRPr b="1"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To be isolated immediately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Testing if possible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If COVID test is not done, initiate COVID Isolation and Management Protocol in home or if not possible, in Community COVID Care Center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9760" y="3200315"/>
            <a:ext cx="857250" cy="857250"/>
          </a:xfrm>
          <a:prstGeom prst="rect">
            <a:avLst/>
          </a:prstGeom>
          <a:solidFill>
            <a:srgbClr val="576C77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Facility Overview </a:t>
            </a:r>
            <a:endParaRPr/>
          </a:p>
        </p:txBody>
      </p:sp>
      <p:sp>
        <p:nvSpPr>
          <p:cNvPr id="69" name="Google Shape;69;p4"/>
          <p:cNvSpPr txBox="1"/>
          <p:nvPr>
            <p:ph idx="1" type="body"/>
          </p:nvPr>
        </p:nvSpPr>
        <p:spPr>
          <a:xfrm>
            <a:off x="311700" y="1017725"/>
            <a:ext cx="5347800" cy="4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70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Identify school or Panchayat Bhavan in the village with good ventilation</a:t>
            </a:r>
            <a:endParaRPr sz="1400"/>
          </a:p>
          <a:p>
            <a:pPr indent="-3470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Capacity of 5-10 beds/room </a:t>
            </a:r>
            <a:endParaRPr sz="1400"/>
          </a:p>
          <a:p>
            <a:pPr indent="-3470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Each bed to be separated 3 meters apart from all sides. </a:t>
            </a:r>
            <a:endParaRPr sz="1400"/>
          </a:p>
          <a:p>
            <a:pPr indent="-3470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Mosquito net, if possible</a:t>
            </a:r>
            <a:endParaRPr sz="1400"/>
          </a:p>
          <a:p>
            <a:pPr indent="-3470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Lighting, well-ventilation, electricity, ceiling fan and lights</a:t>
            </a:r>
            <a:endParaRPr sz="1400"/>
          </a:p>
          <a:p>
            <a:pPr indent="-3470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Clean. Safe drinking water to be available</a:t>
            </a:r>
            <a:endParaRPr sz="1400"/>
          </a:p>
          <a:p>
            <a:pPr indent="-3470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Functional clean toilets to be available</a:t>
            </a:r>
            <a:endParaRPr sz="1400"/>
          </a:p>
          <a:p>
            <a:pPr indent="-3470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Where possible, television </a:t>
            </a:r>
            <a:endParaRPr sz="1400"/>
          </a:p>
          <a:p>
            <a:pPr indent="-3470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Where possible, a vehicle for hire to transport patient to hospital</a:t>
            </a:r>
            <a:endParaRPr sz="1400"/>
          </a:p>
        </p:txBody>
      </p:sp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475" y="1532100"/>
            <a:ext cx="3396526" cy="25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627d8eced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Break Out Room 1</a:t>
            </a:r>
            <a:endParaRPr/>
          </a:p>
        </p:txBody>
      </p:sp>
      <p:sp>
        <p:nvSpPr>
          <p:cNvPr id="77" name="Google Shape;77;gd627d8eced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Why is a COVID Care Center Important?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 do you think will happen if there is no facility for isolation in a village? 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Patient Care Requirements</a:t>
            </a:r>
            <a:endParaRPr/>
          </a:p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311700" y="961325"/>
            <a:ext cx="6201600" cy="3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0677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Monitoring of Patients</a:t>
            </a:r>
            <a:endParaRPr sz="19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Temperature monitored with infrared thermometer</a:t>
            </a:r>
            <a:endParaRPr sz="13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Pulse Oximeter for oxygen monitoring</a:t>
            </a:r>
            <a:endParaRPr sz="1300"/>
          </a:p>
          <a:p>
            <a:pPr indent="-25812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300"/>
          </a:p>
          <a:p>
            <a:pPr indent="-340677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Education of Patients</a:t>
            </a:r>
            <a:endParaRPr sz="19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Patients educated on breathing exercises and proning when required </a:t>
            </a:r>
            <a:endParaRPr sz="13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Educate patients on disposal of mask every 8 hours</a:t>
            </a:r>
            <a:endParaRPr sz="13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Double masking</a:t>
            </a:r>
            <a:endParaRPr sz="13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Teleconsulting with doctor</a:t>
            </a:r>
            <a:endParaRPr sz="1500"/>
          </a:p>
          <a:p>
            <a:pPr indent="-25812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300"/>
          </a:p>
          <a:p>
            <a:pPr indent="-340677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Services provided to Patients</a:t>
            </a:r>
            <a:endParaRPr sz="19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Patients to be given three nutritious meals / day</a:t>
            </a:r>
            <a:endParaRPr sz="13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Food can come from home</a:t>
            </a:r>
            <a:endParaRPr sz="13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If not, set up community kitchen</a:t>
            </a:r>
            <a:endParaRPr sz="15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Patients to be given clean and safe water</a:t>
            </a:r>
            <a:endParaRPr sz="13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Surgical and cloth masks to be provided to patients</a:t>
            </a:r>
            <a:endParaRPr sz="13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Access to doctors through teleconsultation &amp; tele counselling</a:t>
            </a:r>
            <a:endParaRPr sz="1300"/>
          </a:p>
          <a:p>
            <a:pPr indent="-3406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Daily check-in for every patient </a:t>
            </a:r>
            <a:endParaRPr sz="1300"/>
          </a:p>
        </p:txBody>
      </p:sp>
      <p:pic>
        <p:nvPicPr>
          <p:cNvPr id="84" name="Google Shape;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2661" y="961325"/>
            <a:ext cx="1093900" cy="12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5">
            <a:alphaModFix/>
          </a:blip>
          <a:srcRect b="59786" l="9583" r="79795" t="25537"/>
          <a:stretch/>
        </p:blipFill>
        <p:spPr>
          <a:xfrm>
            <a:off x="6458607" y="2304042"/>
            <a:ext cx="977879" cy="75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5">
            <a:alphaModFix/>
          </a:blip>
          <a:srcRect b="36123" l="65685" r="21714" t="53705"/>
          <a:stretch/>
        </p:blipFill>
        <p:spPr>
          <a:xfrm>
            <a:off x="7632220" y="2478364"/>
            <a:ext cx="1160103" cy="5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5073" y="3258000"/>
            <a:ext cx="2531925" cy="16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Community Kitchen</a:t>
            </a:r>
            <a:endParaRPr/>
          </a:p>
        </p:txBody>
      </p:sp>
      <p:sp>
        <p:nvSpPr>
          <p:cNvPr id="94" name="Google Shape;94;p7"/>
          <p:cNvSpPr txBox="1"/>
          <p:nvPr>
            <p:ph idx="1" type="body"/>
          </p:nvPr>
        </p:nvSpPr>
        <p:spPr>
          <a:xfrm>
            <a:off x="311700" y="1152474"/>
            <a:ext cx="7606173" cy="3513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287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300"/>
              <a:t>In case the families are not able to supply food then a Community Kitchen will be set up in the village </a:t>
            </a:r>
            <a:endParaRPr b="1" sz="1300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 community kitchen should be set up close to the isolation center by the volunteers and leaders from the community</a:t>
            </a:r>
            <a:endParaRPr sz="1300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They should prepare the meals to meet the nutritional needs of the patients in the isolation centers</a:t>
            </a:r>
            <a:endParaRPr sz="1300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Food to be served to the patients in their own plates and the plates and other utensils used by the patients should be washed separately in hot water </a:t>
            </a:r>
            <a:endParaRPr sz="1300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No member of the community to enter the rooms where patients are staying to serve food</a:t>
            </a:r>
            <a:endParaRPr sz="1300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CSOs can support with supplementary nutrition requirements (egg, milk, Dhal, channa etc)</a:t>
            </a:r>
            <a:endParaRPr sz="1300"/>
          </a:p>
        </p:txBody>
      </p:sp>
      <p:pic>
        <p:nvPicPr>
          <p:cNvPr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title"/>
          </p:nvPr>
        </p:nvSpPr>
        <p:spPr>
          <a:xfrm>
            <a:off x="665450" y="1054392"/>
            <a:ext cx="7968900" cy="1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Isolation Center Flow Chart</a:t>
            </a:r>
            <a:endParaRPr/>
          </a:p>
        </p:txBody>
      </p:sp>
      <p:pic>
        <p:nvPicPr>
          <p:cNvPr id="101" name="Google Shape;1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8e2c89e01_0_0"/>
          <p:cNvSpPr/>
          <p:nvPr/>
        </p:nvSpPr>
        <p:spPr>
          <a:xfrm>
            <a:off x="2550400" y="65650"/>
            <a:ext cx="1396800" cy="4299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Fever/Cough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07" name="Google Shape;107;gd8e2c89e01_0_0"/>
          <p:cNvSpPr/>
          <p:nvPr/>
        </p:nvSpPr>
        <p:spPr>
          <a:xfrm>
            <a:off x="3195000" y="495550"/>
            <a:ext cx="120900" cy="3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8" name="Google Shape;108;gd8e2c89e01_0_0"/>
          <p:cNvSpPr/>
          <p:nvPr/>
        </p:nvSpPr>
        <p:spPr>
          <a:xfrm>
            <a:off x="2429550" y="826750"/>
            <a:ext cx="1651800" cy="832500"/>
          </a:xfrm>
          <a:prstGeom prst="diamond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Provision for Home Isolation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09" name="Google Shape;109;gd8e2c89e01_0_0"/>
          <p:cNvSpPr/>
          <p:nvPr/>
        </p:nvSpPr>
        <p:spPr>
          <a:xfrm>
            <a:off x="4013250" y="1503050"/>
            <a:ext cx="1396800" cy="572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Stay at Home</a:t>
            </a:r>
            <a:endParaRPr sz="900">
              <a:solidFill>
                <a:schemeClr val="lt1"/>
              </a:solidFill>
            </a:endParaRPr>
          </a:p>
        </p:txBody>
      </p:sp>
      <p:grpSp>
        <p:nvGrpSpPr>
          <p:cNvPr id="110" name="Google Shape;110;gd8e2c89e01_0_0"/>
          <p:cNvGrpSpPr/>
          <p:nvPr/>
        </p:nvGrpSpPr>
        <p:grpSpPr>
          <a:xfrm>
            <a:off x="4051400" y="943975"/>
            <a:ext cx="719800" cy="553425"/>
            <a:chOff x="4051400" y="943975"/>
            <a:chExt cx="719800" cy="553425"/>
          </a:xfrm>
        </p:grpSpPr>
        <p:sp>
          <p:nvSpPr>
            <p:cNvPr id="111" name="Google Shape;111;gd8e2c89e01_0_0"/>
            <p:cNvSpPr/>
            <p:nvPr/>
          </p:nvSpPr>
          <p:spPr>
            <a:xfrm flipH="1" rot="10800000">
              <a:off x="4060800" y="1217200"/>
              <a:ext cx="710400" cy="280200"/>
            </a:xfrm>
            <a:prstGeom prst="bentUpArrow">
              <a:avLst>
                <a:gd fmla="val 25000" name="adj1"/>
                <a:gd fmla="val 25000" name="adj2"/>
                <a:gd fmla="val 25000" name="adj3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12" name="Google Shape;112;gd8e2c89e01_0_0"/>
            <p:cNvSpPr txBox="1"/>
            <p:nvPr/>
          </p:nvSpPr>
          <p:spPr>
            <a:xfrm>
              <a:off x="4051400" y="943975"/>
              <a:ext cx="67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Yes</a:t>
              </a:r>
              <a:endParaRPr sz="1000"/>
            </a:p>
          </p:txBody>
        </p:sp>
      </p:grpSp>
      <p:grpSp>
        <p:nvGrpSpPr>
          <p:cNvPr id="113" name="Google Shape;113;gd8e2c89e01_0_0"/>
          <p:cNvGrpSpPr/>
          <p:nvPr/>
        </p:nvGrpSpPr>
        <p:grpSpPr>
          <a:xfrm>
            <a:off x="1141175" y="1493850"/>
            <a:ext cx="1396800" cy="841525"/>
            <a:chOff x="1141175" y="1493850"/>
            <a:chExt cx="1396800" cy="841525"/>
          </a:xfrm>
        </p:grpSpPr>
        <p:sp>
          <p:nvSpPr>
            <p:cNvPr id="114" name="Google Shape;114;gd8e2c89e01_0_0"/>
            <p:cNvSpPr/>
            <p:nvPr/>
          </p:nvSpPr>
          <p:spPr>
            <a:xfrm>
              <a:off x="1141175" y="1493850"/>
              <a:ext cx="1396800" cy="5727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</a:rPr>
                <a:t>Referral Quarantine &amp; Care Center</a:t>
              </a:r>
              <a:endParaRPr sz="900">
                <a:solidFill>
                  <a:schemeClr val="lt1"/>
                </a:solidFill>
              </a:endParaRPr>
            </a:p>
          </p:txBody>
        </p:sp>
        <p:sp>
          <p:nvSpPr>
            <p:cNvPr id="115" name="Google Shape;115;gd8e2c89e01_0_0"/>
            <p:cNvSpPr/>
            <p:nvPr/>
          </p:nvSpPr>
          <p:spPr>
            <a:xfrm>
              <a:off x="1816175" y="2080075"/>
              <a:ext cx="120900" cy="2553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  <p:grpSp>
        <p:nvGrpSpPr>
          <p:cNvPr id="116" name="Google Shape;116;gd8e2c89e01_0_0"/>
          <p:cNvGrpSpPr/>
          <p:nvPr/>
        </p:nvGrpSpPr>
        <p:grpSpPr>
          <a:xfrm>
            <a:off x="1816175" y="951775"/>
            <a:ext cx="686075" cy="538900"/>
            <a:chOff x="1816175" y="951775"/>
            <a:chExt cx="686075" cy="538900"/>
          </a:xfrm>
        </p:grpSpPr>
        <p:sp>
          <p:nvSpPr>
            <p:cNvPr id="117" name="Google Shape;117;gd8e2c89e01_0_0"/>
            <p:cNvSpPr/>
            <p:nvPr/>
          </p:nvSpPr>
          <p:spPr>
            <a:xfrm rot="10800000">
              <a:off x="1816175" y="1223075"/>
              <a:ext cx="649500" cy="267600"/>
            </a:xfrm>
            <a:prstGeom prst="bentUpArrow">
              <a:avLst>
                <a:gd fmla="val 25000" name="adj1"/>
                <a:gd fmla="val 25000" name="adj2"/>
                <a:gd fmla="val 25000" name="adj3"/>
              </a:avLst>
            </a:prstGeom>
            <a:solidFill>
              <a:srgbClr val="66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18" name="Google Shape;118;gd8e2c89e01_0_0"/>
            <p:cNvSpPr txBox="1"/>
            <p:nvPr/>
          </p:nvSpPr>
          <p:spPr>
            <a:xfrm>
              <a:off x="1830850" y="951775"/>
              <a:ext cx="67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No</a:t>
              </a:r>
              <a:endParaRPr sz="1000"/>
            </a:p>
          </p:txBody>
        </p:sp>
      </p:grpSp>
      <p:sp>
        <p:nvSpPr>
          <p:cNvPr id="119" name="Google Shape;119;gd8e2c89e01_0_0"/>
          <p:cNvSpPr/>
          <p:nvPr/>
        </p:nvSpPr>
        <p:spPr>
          <a:xfrm>
            <a:off x="4651200" y="2077913"/>
            <a:ext cx="120900" cy="255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0" name="Google Shape;120;gd8e2c89e01_0_0"/>
          <p:cNvSpPr/>
          <p:nvPr/>
        </p:nvSpPr>
        <p:spPr>
          <a:xfrm>
            <a:off x="3761850" y="2335375"/>
            <a:ext cx="1899600" cy="887700"/>
          </a:xfrm>
          <a:prstGeom prst="diamond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Observe symptoms &amp; O2 saturation, Refer for testing</a:t>
            </a:r>
            <a:endParaRPr sz="900">
              <a:solidFill>
                <a:schemeClr val="lt1"/>
              </a:solidFill>
            </a:endParaRPr>
          </a:p>
        </p:txBody>
      </p:sp>
      <p:grpSp>
        <p:nvGrpSpPr>
          <p:cNvPr id="121" name="Google Shape;121;gd8e2c89e01_0_0"/>
          <p:cNvGrpSpPr/>
          <p:nvPr/>
        </p:nvGrpSpPr>
        <p:grpSpPr>
          <a:xfrm>
            <a:off x="2617250" y="2097300"/>
            <a:ext cx="1194000" cy="749700"/>
            <a:chOff x="2617250" y="2097300"/>
            <a:chExt cx="1194000" cy="749700"/>
          </a:xfrm>
        </p:grpSpPr>
        <p:sp>
          <p:nvSpPr>
            <p:cNvPr id="122" name="Google Shape;122;gd8e2c89e01_0_0"/>
            <p:cNvSpPr/>
            <p:nvPr/>
          </p:nvSpPr>
          <p:spPr>
            <a:xfrm>
              <a:off x="2666600" y="2685900"/>
              <a:ext cx="1095300" cy="16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6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23" name="Google Shape;123;gd8e2c89e01_0_0"/>
            <p:cNvSpPr txBox="1"/>
            <p:nvPr/>
          </p:nvSpPr>
          <p:spPr>
            <a:xfrm>
              <a:off x="2617250" y="2097300"/>
              <a:ext cx="1194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Condition worsens- fever not coming down</a:t>
              </a:r>
              <a:endParaRPr sz="1000"/>
            </a:p>
          </p:txBody>
        </p:sp>
      </p:grpSp>
      <p:sp>
        <p:nvSpPr>
          <p:cNvPr id="124" name="Google Shape;124;gd8e2c89e01_0_0"/>
          <p:cNvSpPr/>
          <p:nvPr/>
        </p:nvSpPr>
        <p:spPr>
          <a:xfrm>
            <a:off x="3311825" y="3500575"/>
            <a:ext cx="1396800" cy="572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Send / </a:t>
            </a:r>
            <a:r>
              <a:rPr lang="en" sz="900">
                <a:solidFill>
                  <a:schemeClr val="lt1"/>
                </a:solidFill>
              </a:rPr>
              <a:t>Stay Home for 14 days</a:t>
            </a:r>
            <a:endParaRPr sz="900">
              <a:solidFill>
                <a:schemeClr val="lt1"/>
              </a:solidFill>
            </a:endParaRPr>
          </a:p>
        </p:txBody>
      </p:sp>
      <p:grpSp>
        <p:nvGrpSpPr>
          <p:cNvPr id="125" name="Google Shape;125;gd8e2c89e01_0_0"/>
          <p:cNvGrpSpPr/>
          <p:nvPr/>
        </p:nvGrpSpPr>
        <p:grpSpPr>
          <a:xfrm>
            <a:off x="2749350" y="3049838"/>
            <a:ext cx="1651250" cy="492600"/>
            <a:chOff x="2749350" y="3049838"/>
            <a:chExt cx="1651250" cy="492600"/>
          </a:xfrm>
        </p:grpSpPr>
        <p:sp>
          <p:nvSpPr>
            <p:cNvPr id="126" name="Google Shape;126;gd8e2c89e01_0_0"/>
            <p:cNvSpPr/>
            <p:nvPr/>
          </p:nvSpPr>
          <p:spPr>
            <a:xfrm>
              <a:off x="4279700" y="3070675"/>
              <a:ext cx="120900" cy="429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27" name="Google Shape;127;gd8e2c89e01_0_0"/>
            <p:cNvSpPr txBox="1"/>
            <p:nvPr/>
          </p:nvSpPr>
          <p:spPr>
            <a:xfrm>
              <a:off x="2749350" y="3049838"/>
              <a:ext cx="1483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Improvement in condition</a:t>
              </a:r>
              <a:endParaRPr sz="1000"/>
            </a:p>
          </p:txBody>
        </p:sp>
      </p:grpSp>
      <p:sp>
        <p:nvSpPr>
          <p:cNvPr id="128" name="Google Shape;128;gd8e2c89e01_0_0"/>
          <p:cNvSpPr/>
          <p:nvPr/>
        </p:nvSpPr>
        <p:spPr>
          <a:xfrm>
            <a:off x="4591800" y="4215650"/>
            <a:ext cx="1651800" cy="832500"/>
          </a:xfrm>
          <a:prstGeom prst="diamond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Is referral possible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29" name="Google Shape;129;gd8e2c89e01_0_0"/>
          <p:cNvSpPr/>
          <p:nvPr/>
        </p:nvSpPr>
        <p:spPr>
          <a:xfrm>
            <a:off x="6821100" y="4267075"/>
            <a:ext cx="1396800" cy="7389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Continue with Proning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Oral Dexamethasone with prescription</a:t>
            </a:r>
            <a:endParaRPr sz="800">
              <a:solidFill>
                <a:schemeClr val="lt1"/>
              </a:solidFill>
            </a:endParaRPr>
          </a:p>
        </p:txBody>
      </p:sp>
      <p:grpSp>
        <p:nvGrpSpPr>
          <p:cNvPr id="130" name="Google Shape;130;gd8e2c89e01_0_0"/>
          <p:cNvGrpSpPr/>
          <p:nvPr/>
        </p:nvGrpSpPr>
        <p:grpSpPr>
          <a:xfrm>
            <a:off x="6196650" y="4345538"/>
            <a:ext cx="671400" cy="366913"/>
            <a:chOff x="6196650" y="4345538"/>
            <a:chExt cx="671400" cy="366913"/>
          </a:xfrm>
        </p:grpSpPr>
        <p:sp>
          <p:nvSpPr>
            <p:cNvPr id="131" name="Google Shape;131;gd8e2c89e01_0_0"/>
            <p:cNvSpPr/>
            <p:nvPr/>
          </p:nvSpPr>
          <p:spPr>
            <a:xfrm>
              <a:off x="6243600" y="4551350"/>
              <a:ext cx="577500" cy="16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6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32" name="Google Shape;132;gd8e2c89e01_0_0"/>
            <p:cNvSpPr txBox="1"/>
            <p:nvPr/>
          </p:nvSpPr>
          <p:spPr>
            <a:xfrm>
              <a:off x="6196650" y="4345538"/>
              <a:ext cx="67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No</a:t>
              </a:r>
              <a:endParaRPr sz="1000"/>
            </a:p>
          </p:txBody>
        </p:sp>
      </p:grpSp>
      <p:sp>
        <p:nvSpPr>
          <p:cNvPr id="133" name="Google Shape;133;gd8e2c89e01_0_0"/>
          <p:cNvSpPr/>
          <p:nvPr/>
        </p:nvSpPr>
        <p:spPr>
          <a:xfrm>
            <a:off x="2702525" y="4345550"/>
            <a:ext cx="1396800" cy="572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Refer to Hospital</a:t>
            </a:r>
            <a:endParaRPr sz="900">
              <a:solidFill>
                <a:schemeClr val="lt1"/>
              </a:solidFill>
            </a:endParaRPr>
          </a:p>
        </p:txBody>
      </p:sp>
      <p:grpSp>
        <p:nvGrpSpPr>
          <p:cNvPr id="134" name="Google Shape;134;gd8e2c89e01_0_0"/>
          <p:cNvGrpSpPr/>
          <p:nvPr/>
        </p:nvGrpSpPr>
        <p:grpSpPr>
          <a:xfrm>
            <a:off x="4009950" y="4350775"/>
            <a:ext cx="671400" cy="361675"/>
            <a:chOff x="4009950" y="4350775"/>
            <a:chExt cx="671400" cy="361675"/>
          </a:xfrm>
        </p:grpSpPr>
        <p:sp>
          <p:nvSpPr>
            <p:cNvPr id="135" name="Google Shape;135;gd8e2c89e01_0_0"/>
            <p:cNvSpPr txBox="1"/>
            <p:nvPr/>
          </p:nvSpPr>
          <p:spPr>
            <a:xfrm>
              <a:off x="4009950" y="4350775"/>
              <a:ext cx="67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Yes</a:t>
              </a:r>
              <a:endParaRPr sz="1000"/>
            </a:p>
          </p:txBody>
        </p:sp>
        <p:sp>
          <p:nvSpPr>
            <p:cNvPr id="136" name="Google Shape;136;gd8e2c89e01_0_0"/>
            <p:cNvSpPr/>
            <p:nvPr/>
          </p:nvSpPr>
          <p:spPr>
            <a:xfrm flipH="1">
              <a:off x="4099500" y="4551350"/>
              <a:ext cx="492300" cy="16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  <p:grpSp>
        <p:nvGrpSpPr>
          <p:cNvPr id="137" name="Google Shape;137;gd8e2c89e01_0_0"/>
          <p:cNvGrpSpPr/>
          <p:nvPr/>
        </p:nvGrpSpPr>
        <p:grpSpPr>
          <a:xfrm>
            <a:off x="4800600" y="3500575"/>
            <a:ext cx="1396800" cy="748500"/>
            <a:chOff x="4800600" y="3500575"/>
            <a:chExt cx="1396800" cy="748500"/>
          </a:xfrm>
        </p:grpSpPr>
        <p:sp>
          <p:nvSpPr>
            <p:cNvPr id="138" name="Google Shape;138;gd8e2c89e01_0_0"/>
            <p:cNvSpPr/>
            <p:nvPr/>
          </p:nvSpPr>
          <p:spPr>
            <a:xfrm>
              <a:off x="4800600" y="3500575"/>
              <a:ext cx="1396800" cy="5727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</a:rPr>
                <a:t>Breathlessness, SpO2&lt;92, chest pain,</a:t>
              </a:r>
              <a:r>
                <a:rPr lang="en" sz="900">
                  <a:solidFill>
                    <a:schemeClr val="lt1"/>
                  </a:solidFill>
                </a:rPr>
                <a:t>difficulty in</a:t>
              </a:r>
              <a:r>
                <a:rPr lang="en" sz="900">
                  <a:solidFill>
                    <a:schemeClr val="lt1"/>
                  </a:solidFill>
                </a:rPr>
                <a:t>  breathing</a:t>
              </a:r>
              <a:endParaRPr sz="900">
                <a:solidFill>
                  <a:schemeClr val="lt1"/>
                </a:solidFill>
              </a:endParaRPr>
            </a:p>
          </p:txBody>
        </p:sp>
        <p:sp>
          <p:nvSpPr>
            <p:cNvPr id="139" name="Google Shape;139;gd8e2c89e01_0_0"/>
            <p:cNvSpPr/>
            <p:nvPr/>
          </p:nvSpPr>
          <p:spPr>
            <a:xfrm>
              <a:off x="5365500" y="4087975"/>
              <a:ext cx="120900" cy="161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  <p:grpSp>
        <p:nvGrpSpPr>
          <p:cNvPr id="140" name="Google Shape;140;gd8e2c89e01_0_0"/>
          <p:cNvGrpSpPr/>
          <p:nvPr/>
        </p:nvGrpSpPr>
        <p:grpSpPr>
          <a:xfrm>
            <a:off x="4995125" y="3039325"/>
            <a:ext cx="1262625" cy="492600"/>
            <a:chOff x="4995125" y="3039325"/>
            <a:chExt cx="1262625" cy="492600"/>
          </a:xfrm>
        </p:grpSpPr>
        <p:sp>
          <p:nvSpPr>
            <p:cNvPr id="141" name="Google Shape;141;gd8e2c89e01_0_0"/>
            <p:cNvSpPr/>
            <p:nvPr/>
          </p:nvSpPr>
          <p:spPr>
            <a:xfrm>
              <a:off x="4995125" y="3070675"/>
              <a:ext cx="120900" cy="429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66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42" name="Google Shape;142;gd8e2c89e01_0_0"/>
            <p:cNvSpPr txBox="1"/>
            <p:nvPr/>
          </p:nvSpPr>
          <p:spPr>
            <a:xfrm>
              <a:off x="5162450" y="3039325"/>
              <a:ext cx="1095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NO </a:t>
              </a:r>
              <a:r>
                <a:rPr lang="en" sz="1000"/>
                <a:t>Improvement</a:t>
              </a:r>
              <a:endParaRPr sz="1000"/>
            </a:p>
          </p:txBody>
        </p:sp>
      </p:grpSp>
      <p:sp>
        <p:nvSpPr>
          <p:cNvPr id="143" name="Google Shape;143;gd8e2c89e01_0_0"/>
          <p:cNvSpPr/>
          <p:nvPr/>
        </p:nvSpPr>
        <p:spPr>
          <a:xfrm>
            <a:off x="1050725" y="2335375"/>
            <a:ext cx="1651800" cy="832500"/>
          </a:xfrm>
          <a:prstGeom prst="diamond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Patient getting better in 3 days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44" name="Google Shape;144;gd8e2c89e01_0_0"/>
          <p:cNvSpPr/>
          <p:nvPr/>
        </p:nvSpPr>
        <p:spPr>
          <a:xfrm>
            <a:off x="1178225" y="3402175"/>
            <a:ext cx="1396800" cy="572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Send home after 14 days of symptoms &amp; no fever for 10 days</a:t>
            </a:r>
            <a:endParaRPr sz="1000">
              <a:solidFill>
                <a:schemeClr val="lt1"/>
              </a:solidFill>
            </a:endParaRPr>
          </a:p>
        </p:txBody>
      </p:sp>
      <p:grpSp>
        <p:nvGrpSpPr>
          <p:cNvPr id="145" name="Google Shape;145;gd8e2c89e01_0_0"/>
          <p:cNvGrpSpPr/>
          <p:nvPr/>
        </p:nvGrpSpPr>
        <p:grpSpPr>
          <a:xfrm>
            <a:off x="1265675" y="3124975"/>
            <a:ext cx="671400" cy="338700"/>
            <a:chOff x="1265675" y="3124975"/>
            <a:chExt cx="671400" cy="338700"/>
          </a:xfrm>
        </p:grpSpPr>
        <p:sp>
          <p:nvSpPr>
            <p:cNvPr id="146" name="Google Shape;146;gd8e2c89e01_0_0"/>
            <p:cNvSpPr txBox="1"/>
            <p:nvPr/>
          </p:nvSpPr>
          <p:spPr>
            <a:xfrm>
              <a:off x="1265675" y="3124975"/>
              <a:ext cx="67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Yes</a:t>
              </a:r>
              <a:endParaRPr sz="1000"/>
            </a:p>
          </p:txBody>
        </p:sp>
        <p:sp>
          <p:nvSpPr>
            <p:cNvPr id="147" name="Google Shape;147;gd8e2c89e01_0_0"/>
            <p:cNvSpPr/>
            <p:nvPr/>
          </p:nvSpPr>
          <p:spPr>
            <a:xfrm>
              <a:off x="1816175" y="3167875"/>
              <a:ext cx="120900" cy="2337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Oxygen Monitoring</a:t>
            </a:r>
            <a:endParaRPr/>
          </a:p>
        </p:txBody>
      </p: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256912" y="1017725"/>
            <a:ext cx="8520600" cy="8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1659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●"/>
            </a:pPr>
            <a:r>
              <a:rPr lang="en" sz="1407"/>
              <a:t>The saturation is monitored by a pulse oximeter. The isolation center should have access to pulse oximeters (at least 2-3 per center) which need to be used by the patients to monitor their saturation every 6 hours.</a:t>
            </a:r>
            <a:endParaRPr sz="1407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508"/>
              <a:buNone/>
            </a:pPr>
            <a:r>
              <a:t/>
            </a:r>
            <a:endParaRPr sz="1395"/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7193" y="72975"/>
            <a:ext cx="889807" cy="61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9"/>
          <p:cNvGraphicFramePr/>
          <p:nvPr/>
        </p:nvGraphicFramePr>
        <p:xfrm>
          <a:off x="776599" y="187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{31F90D83-6DDC-4B99-8023-074FCA17A077}</a:tableStyleId>
              </a:tblPr>
              <a:tblGrid>
                <a:gridCol w="1563675"/>
                <a:gridCol w="6437225"/>
              </a:tblGrid>
              <a:tr h="38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Saturation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to be taken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 and above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Continue monitoring and do breathing exercises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&lt;-94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 to keep lying in the prone position as shown below and keep doing deep breathing exercises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Awake proning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Passive leg movements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Adequate hydration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Oxygen if available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F141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Inhaled steroids (budesonide) – Dose 800mcg twice daily through the spacer or through nebulizer</a:t>
                      </a:r>
                      <a:endParaRPr sz="1200" u="none" cap="none" strike="noStrike">
                        <a:solidFill>
                          <a:srgbClr val="0F141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F141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Steroids (Dexamethasone 6mg) </a:t>
                      </a:r>
                      <a:r>
                        <a:rPr b="1" lang="en" sz="1200" u="none" cap="none" strike="noStrike">
                          <a:solidFill>
                            <a:srgbClr val="0F141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prescription from the doctor</a:t>
                      </a:r>
                      <a:endParaRPr b="1" sz="1200" u="none" cap="none" strike="noStrike">
                        <a:solidFill>
                          <a:srgbClr val="0F141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Monitor the saturation every  hour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Immediately reach out to the CHE or isolation center coordinator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Arrange for an ambulance/vehicle and send the patient to the hospital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</cp:coreProperties>
</file>